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9" r:id="rId6"/>
    <p:sldId id="277" r:id="rId7"/>
    <p:sldId id="312" r:id="rId8"/>
    <p:sldId id="313" r:id="rId9"/>
    <p:sldId id="314" r:id="rId10"/>
    <p:sldId id="315" r:id="rId11"/>
    <p:sldId id="316" r:id="rId12"/>
    <p:sldId id="317" r:id="rId13"/>
    <p:sldId id="276" r:id="rId14"/>
    <p:sldId id="318" r:id="rId15"/>
    <p:sldId id="320" r:id="rId16"/>
    <p:sldId id="321" r:id="rId17"/>
    <p:sldId id="325" r:id="rId18"/>
    <p:sldId id="324" r:id="rId19"/>
    <p:sldId id="323" r:id="rId20"/>
    <p:sldId id="322" r:id="rId21"/>
    <p:sldId id="326" r:id="rId22"/>
    <p:sldId id="328" r:id="rId23"/>
    <p:sldId id="327" r:id="rId24"/>
    <p:sldId id="329" r:id="rId25"/>
    <p:sldId id="330" r:id="rId26"/>
    <p:sldId id="331" r:id="rId27"/>
    <p:sldId id="332" r:id="rId28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8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104" d="100"/>
          <a:sy n="104" d="100"/>
        </p:scale>
        <p:origin x="538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64EF8F-93C5-4541-926C-80DCEAB0E965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2022/10/15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2E267B-0C99-4BE6-95D3-5B4EB5375E46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97DC217-DF71-1A49-B3EA-559F1F43B0F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7744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8403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橢圓​​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手繪多邊形​​(F)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2" name="手繪多邊形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手繪多邊形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時間表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53E2FD9-212C-4634-B9BE-2B64514F2F1C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6B557A9-0E5D-4096-B4AD-E75F2E23F2DD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179ADB2-D8DE-499A-9C24-143BE3DCBD4B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最後一張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2" name="手繪多邊形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手繪多邊形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71E5EC9-0AE7-4DA6-91A2-BEB118ECAB88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區段標頭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手繪多邊形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手繪多邊形​​(F)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手繪多邊形​​(F)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D008D3D-DF24-4E70-8D79-942759761C05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手繪多邊形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7" name="手繪多邊形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手繪多邊形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圖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FB5FF82-8C05-4030-AB2C-90DFCE26C19B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圖表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手繪多邊形​​(F)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4" name="手繪多邊形​​(F)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D97CEFB-BE58-4E85-9425-C51300490EF7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“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版面配置區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”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F68810-067D-4444-BD62-8A5F6BA385C9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標題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圖片版面配置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文字版面配置區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1" name="文字版面配置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7" name="圖片版面配置區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2" name="文字版面配置區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3" name="文字版面配置區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8" name="圖片版面配置區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4" name="文字版面配置區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5" name="文字版面配置區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9" name="圖片版面配置區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文字版面配置區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7" name="文字版面配置區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48C0665-835A-4CF9-BF7B-6D8A73E19DEE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9" name="手繪多邊形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手繪多邊形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手繪多邊形​​(F)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橢圓​​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手繪多邊形​​(F)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手繪多邊形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手繪多邊形​​(F)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整個團隊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標題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圖片版面配置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文字版面配置區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2" name="文字版面配置區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3" name="圖片版面配置區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4" name="文字版面配置區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5" name="文字版面配置區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6" name="圖片版面配置區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7" name="文字版面配置區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8" name="文字版面配置區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9" name="圖片版面配置區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0" name="文字版面配置區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1" name="文字版面配置區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2" name="圖片版面配置區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3" name="文字版面配置區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4" name="文字版面配置區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5" name="圖片版面配置區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6" name="文字版面配置區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7" name="文字版面配置區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8" name="圖片版面配置區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9" name="文字版面配置區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50" name="文字版面配置區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51" name="圖片版面配置區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2" name="文字版面配置區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53" name="文字版面配置區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75623E1-5DCE-4542-968C-BF94A11D2DD4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22" name="頁尾版面配置區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CF827C6-B0FB-4CAB-9C5C-422F7C1B12BD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/>
          <a:lstStyle/>
          <a:p>
            <a:pPr rtl="0"/>
            <a:r>
              <a:rPr lang="en-US" altLang="zh-TW" dirty="0"/>
              <a:t>Practice</a:t>
            </a:r>
            <a:r>
              <a:rPr lang="zh-TW" altLang="en-US" dirty="0"/>
              <a:t> </a:t>
            </a:r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/>
          <a:lstStyle/>
          <a:p>
            <a:pPr rtl="0"/>
            <a:r>
              <a:rPr lang="zh-TW" altLang="en-US" dirty="0"/>
              <a:t>視窗程式設計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/>
          <a:lstStyle/>
          <a:p>
            <a:pPr rtl="0"/>
            <a:r>
              <a:rPr lang="en-US" altLang="zh-TW" dirty="0"/>
              <a:t>Practice 6 - 2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TW" altLang="en-US" dirty="0"/>
              <a:t>電話</a:t>
            </a:r>
          </a:p>
        </p:txBody>
      </p:sp>
    </p:spTree>
    <p:extLst>
      <p:ext uri="{BB962C8B-B14F-4D97-AF65-F5344CB8AC3E}">
        <p14:creationId xmlns:p14="http://schemas.microsoft.com/office/powerpoint/2010/main" val="3241991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電話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11</a:t>
            </a:fld>
            <a:endParaRPr lang="zh-TW" altLang="en-US" noProof="0"/>
          </a:p>
        </p:txBody>
      </p:sp>
      <p:pic>
        <p:nvPicPr>
          <p:cNvPr id="13" name="內容版面配置區 6">
            <a:extLst>
              <a:ext uri="{FF2B5EF4-FFF2-40B4-BE49-F238E27FC236}">
                <a16:creationId xmlns:a16="http://schemas.microsoft.com/office/drawing/2014/main" id="{48CFB38D-EFDE-3BC8-DC55-1870B4E96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5434" y="2061336"/>
            <a:ext cx="5321132" cy="3940241"/>
          </a:xfrm>
        </p:spPr>
      </p:pic>
    </p:spTree>
    <p:extLst>
      <p:ext uri="{BB962C8B-B14F-4D97-AF65-F5344CB8AC3E}">
        <p14:creationId xmlns:p14="http://schemas.microsoft.com/office/powerpoint/2010/main" val="1713339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分頁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12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分別有</a:t>
            </a:r>
            <a:r>
              <a:rPr lang="zh-TW" altLang="en-US" b="1" u="sng" dirty="0"/>
              <a:t>電話</a:t>
            </a:r>
            <a:r>
              <a:rPr lang="zh-TW" altLang="en-US" dirty="0"/>
              <a:t>和</a:t>
            </a:r>
            <a:r>
              <a:rPr lang="zh-TW" altLang="en-US" b="1" u="sng" dirty="0"/>
              <a:t>通話紀錄</a:t>
            </a:r>
            <a:r>
              <a:rPr lang="zh-TW" altLang="en-US" dirty="0"/>
              <a:t>分頁</a:t>
            </a:r>
            <a:endParaRPr lang="en-US" altLang="zh-TW" dirty="0"/>
          </a:p>
        </p:txBody>
      </p:sp>
      <p:pic>
        <p:nvPicPr>
          <p:cNvPr id="3" name="內容版面配置區 6">
            <a:extLst>
              <a:ext uri="{FF2B5EF4-FFF2-40B4-BE49-F238E27FC236}">
                <a16:creationId xmlns:a16="http://schemas.microsoft.com/office/drawing/2014/main" id="{3E56D754-FA22-F794-F181-16F7B8D47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2" y="3193796"/>
            <a:ext cx="4270898" cy="31625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7A56327-B40F-CCBA-1982-A131CCD50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609" y="3193796"/>
            <a:ext cx="4270898" cy="316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2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電話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13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號碼顯示區</a:t>
            </a:r>
            <a:endParaRPr lang="en-US" altLang="zh-TW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dirty="0"/>
              <a:t>預設文字為「</a:t>
            </a:r>
            <a:r>
              <a:rPr lang="en-US" altLang="zh-TW" dirty="0"/>
              <a:t>Telephone</a:t>
            </a:r>
            <a:r>
              <a:rPr lang="zh-TW" altLang="en-US" dirty="0"/>
              <a:t>」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數字鍵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星字鍵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井字鍵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取消鈕（左下）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撥號鈕（中下）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修正鈕（右下）</a:t>
            </a:r>
            <a:endParaRPr lang="en-US" altLang="zh-TW" dirty="0"/>
          </a:p>
        </p:txBody>
      </p:sp>
      <p:pic>
        <p:nvPicPr>
          <p:cNvPr id="5" name="內容版面配置區 6">
            <a:extLst>
              <a:ext uri="{FF2B5EF4-FFF2-40B4-BE49-F238E27FC236}">
                <a16:creationId xmlns:a16="http://schemas.microsoft.com/office/drawing/2014/main" id="{054C3350-4627-8BEE-648E-9BE908000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267" y="1458879"/>
            <a:ext cx="5321132" cy="394024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5C4486B-2236-9DBF-A23E-B4E458A6F043}"/>
              </a:ext>
            </a:extLst>
          </p:cNvPr>
          <p:cNvSpPr txBox="1"/>
          <p:nvPr/>
        </p:nvSpPr>
        <p:spPr>
          <a:xfrm>
            <a:off x="7474998" y="4959784"/>
            <a:ext cx="71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取消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2BF7C6-FC72-D7DC-ADB3-79AD641A03C2}"/>
              </a:ext>
            </a:extLst>
          </p:cNvPr>
          <p:cNvSpPr txBox="1"/>
          <p:nvPr/>
        </p:nvSpPr>
        <p:spPr>
          <a:xfrm>
            <a:off x="9695895" y="4959784"/>
            <a:ext cx="71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修正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B48386B-AA73-DA5D-9FE1-B20D6D9BBA40}"/>
              </a:ext>
            </a:extLst>
          </p:cNvPr>
          <p:cNvSpPr txBox="1"/>
          <p:nvPr/>
        </p:nvSpPr>
        <p:spPr>
          <a:xfrm>
            <a:off x="8595064" y="5399120"/>
            <a:ext cx="71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撥號</a:t>
            </a:r>
          </a:p>
        </p:txBody>
      </p:sp>
    </p:spTree>
    <p:extLst>
      <p:ext uri="{BB962C8B-B14F-4D97-AF65-F5344CB8AC3E}">
        <p14:creationId xmlns:p14="http://schemas.microsoft.com/office/powerpoint/2010/main" val="3996184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雙音多頻 </a:t>
            </a:r>
            <a:r>
              <a:rPr lang="en-US" altLang="zh-TW" dirty="0"/>
              <a:t>(DTMF)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14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Dual-Tone Multi-Frequency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一種電話機與交換機間的信令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按鍵由高頻與低頻正弦波構成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頻率組合如左表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音檔由助教提供（也可自己找）</a:t>
            </a:r>
            <a:endParaRPr lang="en-US" altLang="zh-TW" dirty="0"/>
          </a:p>
        </p:txBody>
      </p:sp>
      <p:graphicFrame>
        <p:nvGraphicFramePr>
          <p:cNvPr id="3" name="表格 8">
            <a:extLst>
              <a:ext uri="{FF2B5EF4-FFF2-40B4-BE49-F238E27FC236}">
                <a16:creationId xmlns:a16="http://schemas.microsoft.com/office/drawing/2014/main" id="{F49F3014-04FA-4AF3-6620-8DDBCEB94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478565"/>
              </p:ext>
            </p:extLst>
          </p:nvPr>
        </p:nvGraphicFramePr>
        <p:xfrm>
          <a:off x="7226424" y="1190055"/>
          <a:ext cx="4261280" cy="516629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065320">
                  <a:extLst>
                    <a:ext uri="{9D8B030D-6E8A-4147-A177-3AD203B41FA5}">
                      <a16:colId xmlns:a16="http://schemas.microsoft.com/office/drawing/2014/main" val="2654794677"/>
                    </a:ext>
                  </a:extLst>
                </a:gridCol>
                <a:gridCol w="1065320">
                  <a:extLst>
                    <a:ext uri="{9D8B030D-6E8A-4147-A177-3AD203B41FA5}">
                      <a16:colId xmlns:a16="http://schemas.microsoft.com/office/drawing/2014/main" val="1520722262"/>
                    </a:ext>
                  </a:extLst>
                </a:gridCol>
                <a:gridCol w="1065320">
                  <a:extLst>
                    <a:ext uri="{9D8B030D-6E8A-4147-A177-3AD203B41FA5}">
                      <a16:colId xmlns:a16="http://schemas.microsoft.com/office/drawing/2014/main" val="3631358199"/>
                    </a:ext>
                  </a:extLst>
                </a:gridCol>
                <a:gridCol w="1065320">
                  <a:extLst>
                    <a:ext uri="{9D8B030D-6E8A-4147-A177-3AD203B41FA5}">
                      <a16:colId xmlns:a16="http://schemas.microsoft.com/office/drawing/2014/main" val="1791151384"/>
                    </a:ext>
                  </a:extLst>
                </a:gridCol>
              </a:tblGrid>
              <a:tr h="1033259">
                <a:tc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1209Hz</a:t>
                      </a:r>
                      <a:endParaRPr lang="zh-TW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1336Hz</a:t>
                      </a:r>
                      <a:endParaRPr lang="zh-TW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1477Hz</a:t>
                      </a:r>
                      <a:endParaRPr lang="zh-TW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3098981"/>
                  </a:ext>
                </a:extLst>
              </a:tr>
              <a:tr h="10332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697Hz</a:t>
                      </a:r>
                      <a:endParaRPr lang="zh-TW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1</a:t>
                      </a:r>
                      <a:endParaRPr lang="zh-TW" altLang="en-US" sz="6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2</a:t>
                      </a:r>
                      <a:endParaRPr lang="zh-TW" altLang="en-US" sz="6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3</a:t>
                      </a:r>
                      <a:endParaRPr lang="zh-TW" altLang="en-US" sz="6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704299"/>
                  </a:ext>
                </a:extLst>
              </a:tr>
              <a:tr h="10332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770Hz</a:t>
                      </a:r>
                      <a:endParaRPr lang="zh-TW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4</a:t>
                      </a:r>
                      <a:endParaRPr lang="zh-TW" altLang="en-US" sz="6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5</a:t>
                      </a:r>
                      <a:endParaRPr lang="zh-TW" altLang="en-US" sz="6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6</a:t>
                      </a:r>
                      <a:endParaRPr lang="zh-TW" altLang="en-US" sz="6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3099857"/>
                  </a:ext>
                </a:extLst>
              </a:tr>
              <a:tr h="10332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852Hz</a:t>
                      </a:r>
                      <a:endParaRPr lang="zh-TW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7</a:t>
                      </a:r>
                      <a:endParaRPr lang="zh-TW" altLang="en-US" sz="6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8</a:t>
                      </a:r>
                      <a:endParaRPr lang="zh-TW" altLang="en-US" sz="6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9</a:t>
                      </a:r>
                      <a:endParaRPr lang="zh-TW" altLang="en-US" sz="6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304873"/>
                  </a:ext>
                </a:extLst>
              </a:tr>
              <a:tr h="10332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941Hz</a:t>
                      </a:r>
                      <a:endParaRPr lang="zh-TW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*</a:t>
                      </a:r>
                      <a:endParaRPr lang="zh-TW" altLang="en-US" sz="6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0</a:t>
                      </a:r>
                      <a:endParaRPr lang="zh-TW" altLang="en-US" sz="6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#</a:t>
                      </a:r>
                      <a:endParaRPr lang="zh-TW" altLang="en-US" sz="6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334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390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數字鍵</a:t>
            </a:r>
            <a:r>
              <a:rPr lang="en-US" altLang="zh-TW" dirty="0"/>
              <a:t>/</a:t>
            </a:r>
            <a:r>
              <a:rPr lang="zh-TW" altLang="en-US" dirty="0"/>
              <a:t>米字鍵</a:t>
            </a:r>
            <a:r>
              <a:rPr lang="en-US" altLang="zh-TW" dirty="0"/>
              <a:t>/</a:t>
            </a:r>
            <a:r>
              <a:rPr lang="zh-TW" altLang="en-US" dirty="0"/>
              <a:t>井字鍵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15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925249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點按以上按鈕須顯示於顯示區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點按需播放</a:t>
            </a:r>
            <a:r>
              <a:rPr lang="en-US" altLang="zh-TW" dirty="0"/>
              <a:t>DTMF</a:t>
            </a:r>
            <a:r>
              <a:rPr lang="zh-TW" altLang="en-US" dirty="0"/>
              <a:t>訊號的頻率值</a:t>
            </a:r>
            <a:endParaRPr lang="en-US" altLang="zh-TW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同時播放兩個音檔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鼠標放開才可停止播放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Hint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建兩個</a:t>
            </a:r>
            <a:r>
              <a:rPr lang="en-US" altLang="zh-TW" dirty="0"/>
              <a:t>Windows Media Player</a:t>
            </a:r>
            <a:r>
              <a:rPr lang="zh-TW" altLang="en-US" dirty="0"/>
              <a:t>元件</a:t>
            </a:r>
            <a:endParaRPr lang="en-US" altLang="zh-TW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將它們設為不可見</a:t>
            </a:r>
            <a:endParaRPr lang="en-US" altLang="zh-TW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dirty="0" err="1"/>
              <a:t>MouseDown</a:t>
            </a:r>
            <a:r>
              <a:rPr lang="en-US" altLang="zh-TW" dirty="0"/>
              <a:t>, </a:t>
            </a:r>
            <a:r>
              <a:rPr lang="en-US" altLang="zh-TW" dirty="0" err="1"/>
              <a:t>MouseUp</a:t>
            </a:r>
            <a:endParaRPr lang="en-US" altLang="zh-TW" dirty="0"/>
          </a:p>
        </p:txBody>
      </p:sp>
      <p:pic>
        <p:nvPicPr>
          <p:cNvPr id="5" name="內容版面配置區 6">
            <a:extLst>
              <a:ext uri="{FF2B5EF4-FFF2-40B4-BE49-F238E27FC236}">
                <a16:creationId xmlns:a16="http://schemas.microsoft.com/office/drawing/2014/main" id="{054C3350-4627-8BEE-648E-9BE908000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185" y="1043781"/>
            <a:ext cx="3545374" cy="262531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D6F3BA2-AEAB-A25E-E5FC-0BCAD5330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183" y="3731038"/>
            <a:ext cx="3545375" cy="262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修正鈕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16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圖案可自行設計（⬅️）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按下後，刪除一字元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若為「</a:t>
            </a:r>
            <a:r>
              <a:rPr lang="en-US" altLang="zh-TW" dirty="0"/>
              <a:t>Telephone</a:t>
            </a:r>
            <a:r>
              <a:rPr lang="zh-TW" altLang="en-US" dirty="0"/>
              <a:t>」則不刪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688506-66D5-3F86-31DC-34D075432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1" y="3558921"/>
            <a:ext cx="4270898" cy="316255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8C4BBCF-275F-5B59-7105-3260BCDF8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613" y="3558921"/>
            <a:ext cx="4270898" cy="3162554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C8AF5D1E-0F05-DE1A-A707-A8E3DFF52734}"/>
              </a:ext>
            </a:extLst>
          </p:cNvPr>
          <p:cNvSpPr/>
          <p:nvPr/>
        </p:nvSpPr>
        <p:spPr>
          <a:xfrm>
            <a:off x="9624769" y="6261000"/>
            <a:ext cx="432000" cy="43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按</a:t>
            </a:r>
          </a:p>
        </p:txBody>
      </p:sp>
    </p:spTree>
    <p:extLst>
      <p:ext uri="{BB962C8B-B14F-4D97-AF65-F5344CB8AC3E}">
        <p14:creationId xmlns:p14="http://schemas.microsoft.com/office/powerpoint/2010/main" val="3010975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取消鈕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17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圖案可自行設計（❌）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按下後，號碼顯示區清空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「</a:t>
            </a:r>
            <a:r>
              <a:rPr lang="en-US" altLang="zh-TW" dirty="0"/>
              <a:t>Telephone</a:t>
            </a:r>
            <a:r>
              <a:rPr lang="zh-TW" altLang="en-US" dirty="0"/>
              <a:t>」也須清空</a:t>
            </a:r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991864D-5FAA-FE72-CA58-CE50491E9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609" y="3557784"/>
            <a:ext cx="4270898" cy="3162554"/>
          </a:xfrm>
          <a:prstGeom prst="rect">
            <a:avLst/>
          </a:prstGeom>
        </p:spPr>
      </p:pic>
      <p:pic>
        <p:nvPicPr>
          <p:cNvPr id="11" name="內容版面配置區 6">
            <a:extLst>
              <a:ext uri="{FF2B5EF4-FFF2-40B4-BE49-F238E27FC236}">
                <a16:creationId xmlns:a16="http://schemas.microsoft.com/office/drawing/2014/main" id="{C15F3021-A226-BFDF-29F7-8AC0757C7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92" y="3557784"/>
            <a:ext cx="4270898" cy="3162554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DC243B41-2CA6-AFB0-5C92-747BB3FF92EA}"/>
              </a:ext>
            </a:extLst>
          </p:cNvPr>
          <p:cNvSpPr/>
          <p:nvPr/>
        </p:nvSpPr>
        <p:spPr>
          <a:xfrm>
            <a:off x="7856738" y="6288338"/>
            <a:ext cx="432000" cy="43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按</a:t>
            </a:r>
          </a:p>
        </p:txBody>
      </p:sp>
    </p:spTree>
    <p:extLst>
      <p:ext uri="{BB962C8B-B14F-4D97-AF65-F5344CB8AC3E}">
        <p14:creationId xmlns:p14="http://schemas.microsoft.com/office/powerpoint/2010/main" val="1985916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撥號鈕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18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圖案可自行設計（📱）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按下後，其餘按鈕須</a:t>
            </a:r>
            <a:r>
              <a:rPr lang="en-US" altLang="zh-TW" dirty="0"/>
              <a:t>Disable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按下後，圖案須改變（📵）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F49F2E-EDBD-A45D-5CA1-23EBAB8EF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609" y="3543956"/>
            <a:ext cx="4289572" cy="317638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26717FE-DCD9-E37F-7DE4-E38CB1B3D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92" y="3552564"/>
            <a:ext cx="4289572" cy="3167774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4FBDD43A-584A-112F-3860-664061EA0CC8}"/>
              </a:ext>
            </a:extLst>
          </p:cNvPr>
          <p:cNvSpPr/>
          <p:nvPr/>
        </p:nvSpPr>
        <p:spPr>
          <a:xfrm>
            <a:off x="8898395" y="6045000"/>
            <a:ext cx="432000" cy="43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按</a:t>
            </a:r>
          </a:p>
        </p:txBody>
      </p:sp>
    </p:spTree>
    <p:extLst>
      <p:ext uri="{BB962C8B-B14F-4D97-AF65-F5344CB8AC3E}">
        <p14:creationId xmlns:p14="http://schemas.microsoft.com/office/powerpoint/2010/main" val="270762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6">
            <a:extLst>
              <a:ext uri="{FF2B5EF4-FFF2-40B4-BE49-F238E27FC236}">
                <a16:creationId xmlns:a16="http://schemas.microsoft.com/office/drawing/2014/main" id="{424012D4-06AA-05BF-D38B-7C2F6176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760" y="3545093"/>
            <a:ext cx="4289572" cy="317638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撥號鈕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19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712701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撥號後再按下須復原成初始狀態</a:t>
            </a:r>
            <a:endParaRPr lang="en-US" altLang="zh-TW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b="1" u="sng" dirty="0"/>
              <a:t>顯示區</a:t>
            </a:r>
            <a:r>
              <a:rPr lang="zh-TW" altLang="en-US" dirty="0"/>
              <a:t>和</a:t>
            </a:r>
            <a:r>
              <a:rPr lang="zh-TW" altLang="en-US" b="1" u="sng" dirty="0"/>
              <a:t>按鈕圖案</a:t>
            </a:r>
            <a:r>
              <a:rPr lang="zh-TW" altLang="en-US" dirty="0"/>
              <a:t>須恢復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儲存所撥打的電話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F49F2E-EDBD-A45D-5CA1-23EBAB8E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92" y="3552564"/>
            <a:ext cx="4289572" cy="3176382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4FBDD43A-584A-112F-3860-664061EA0CC8}"/>
              </a:ext>
            </a:extLst>
          </p:cNvPr>
          <p:cNvSpPr/>
          <p:nvPr/>
        </p:nvSpPr>
        <p:spPr>
          <a:xfrm>
            <a:off x="8898395" y="6045000"/>
            <a:ext cx="432000" cy="43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按</a:t>
            </a:r>
          </a:p>
        </p:txBody>
      </p:sp>
    </p:spTree>
    <p:extLst>
      <p:ext uri="{BB962C8B-B14F-4D97-AF65-F5344CB8AC3E}">
        <p14:creationId xmlns:p14="http://schemas.microsoft.com/office/powerpoint/2010/main" val="4170870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/>
          <a:lstStyle/>
          <a:p>
            <a:pPr rtl="0"/>
            <a:r>
              <a:rPr lang="en-US" altLang="zh-TW" dirty="0"/>
              <a:t>Practice 6 - 1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TW" altLang="en-US" dirty="0"/>
              <a:t>節拍器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Keyboard Event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20</a:t>
            </a:fld>
            <a:endParaRPr lang="zh-TW" altLang="en-US" noProof="0"/>
          </a:p>
        </p:txBody>
      </p:sp>
      <p:graphicFrame>
        <p:nvGraphicFramePr>
          <p:cNvPr id="3" name="表格 8">
            <a:extLst>
              <a:ext uri="{FF2B5EF4-FFF2-40B4-BE49-F238E27FC236}">
                <a16:creationId xmlns:a16="http://schemas.microsoft.com/office/drawing/2014/main" id="{D8DA27D5-69D8-D618-FADC-695B8E21B4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835064"/>
              </p:ext>
            </p:extLst>
          </p:nvPr>
        </p:nvGraphicFramePr>
        <p:xfrm>
          <a:off x="7093258" y="1857669"/>
          <a:ext cx="4506898" cy="385954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253449">
                  <a:extLst>
                    <a:ext uri="{9D8B030D-6E8A-4147-A177-3AD203B41FA5}">
                      <a16:colId xmlns:a16="http://schemas.microsoft.com/office/drawing/2014/main" val="3638609756"/>
                    </a:ext>
                  </a:extLst>
                </a:gridCol>
                <a:gridCol w="2253449">
                  <a:extLst>
                    <a:ext uri="{9D8B030D-6E8A-4147-A177-3AD203B41FA5}">
                      <a16:colId xmlns:a16="http://schemas.microsoft.com/office/drawing/2014/main" val="3500049482"/>
                    </a:ext>
                  </a:extLst>
                </a:gridCol>
              </a:tblGrid>
              <a:tr h="55136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按鈕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實體鍵盤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9254076"/>
                  </a:ext>
                </a:extLst>
              </a:tr>
              <a:tr h="55136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數字按鈕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數字鍵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777176"/>
                  </a:ext>
                </a:extLst>
              </a:tr>
              <a:tr h="55136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米字鍵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Shift+8</a:t>
                      </a:r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1809"/>
                  </a:ext>
                </a:extLst>
              </a:tr>
              <a:tr h="55136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井字鍵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Shift+3</a:t>
                      </a:r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267478"/>
                  </a:ext>
                </a:extLst>
              </a:tr>
              <a:tr h="55136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修正鈕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Backspace</a:t>
                      </a:r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3673533"/>
                  </a:ext>
                </a:extLst>
              </a:tr>
              <a:tr h="55136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取消鈕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52120"/>
                  </a:ext>
                </a:extLst>
              </a:tr>
              <a:tr h="55136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撥號鈕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Enter</a:t>
                      </a:r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58637"/>
                  </a:ext>
                </a:extLst>
              </a:tr>
            </a:tbl>
          </a:graphicData>
        </a:graphic>
      </p:graphicFrame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id="{677CDF7D-7FF7-A873-A6DE-F4727C54CFBA}"/>
              </a:ext>
            </a:extLst>
          </p:cNvPr>
          <p:cNvSpPr txBox="1">
            <a:spLocks/>
          </p:cNvSpPr>
          <p:nvPr/>
        </p:nvSpPr>
        <p:spPr>
          <a:xfrm>
            <a:off x="1167493" y="2017467"/>
            <a:ext cx="5712701" cy="4338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長按鍵盤僅會出現一個數字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按下之功能同前方所述</a:t>
            </a:r>
            <a:endParaRPr lang="en-US" altLang="zh-TW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播放音檔</a:t>
            </a:r>
            <a:endParaRPr lang="en-US" altLang="zh-TW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dirty="0"/>
              <a:t>顯示於顯示區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鍵盤放開才可停止播放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不須考慮同時按兩數字鍵等情況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90854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通話紀錄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21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須可顯示撥打過的電話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後撥打的號碼在前一號碼下方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輸入檔名時不可有聲音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Hint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dirty="0" err="1"/>
              <a:t>tabControl.SelectedIndex</a:t>
            </a:r>
            <a:endParaRPr lang="en-US" altLang="zh-TW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5D21C7E-8014-7800-8A42-DBD2447A1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56" y="1973077"/>
            <a:ext cx="5337975" cy="39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85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2390E13-7CA4-7542-C23F-BBFA28E31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56" y="1973077"/>
            <a:ext cx="5337975" cy="3942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儲存通話紀錄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22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按下</a:t>
            </a:r>
            <a:r>
              <a:rPr lang="en-US" altLang="zh-TW" dirty="0"/>
              <a:t>Save</a:t>
            </a:r>
            <a:r>
              <a:rPr lang="zh-TW" altLang="en-US" dirty="0"/>
              <a:t>可儲存通話紀錄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檔名為空須跳出</a:t>
            </a:r>
            <a:r>
              <a:rPr lang="en-US" altLang="zh-TW" dirty="0"/>
              <a:t>Message Box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7E8EC9-F111-F8FB-9C09-1BCB7C2C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50" y="3429000"/>
            <a:ext cx="1301395" cy="1308832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DBD600BD-3D1D-FCFA-505C-369DD540F19A}"/>
              </a:ext>
            </a:extLst>
          </p:cNvPr>
          <p:cNvSpPr/>
          <p:nvPr/>
        </p:nvSpPr>
        <p:spPr>
          <a:xfrm>
            <a:off x="11523165" y="2627097"/>
            <a:ext cx="432000" cy="43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按</a:t>
            </a:r>
          </a:p>
        </p:txBody>
      </p:sp>
    </p:spTree>
    <p:extLst>
      <p:ext uri="{BB962C8B-B14F-4D97-AF65-F5344CB8AC3E}">
        <p14:creationId xmlns:p14="http://schemas.microsoft.com/office/powerpoint/2010/main" val="3383035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儲存通話紀錄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23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路徑不存在須跳出</a:t>
            </a:r>
            <a:r>
              <a:rPr lang="en-US" altLang="zh-TW" dirty="0"/>
              <a:t>Message Box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6285C98-D3A2-CA2E-CF6A-726ABD2B9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56" y="1973077"/>
            <a:ext cx="5323509" cy="394200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2F847A9-9B94-59F5-9310-5CB553C4E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462" y="3386628"/>
            <a:ext cx="1579571" cy="1390022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6907CAFB-AE33-311A-0003-3C805C353DF6}"/>
              </a:ext>
            </a:extLst>
          </p:cNvPr>
          <p:cNvSpPr/>
          <p:nvPr/>
        </p:nvSpPr>
        <p:spPr>
          <a:xfrm>
            <a:off x="11523165" y="2627097"/>
            <a:ext cx="432000" cy="43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按</a:t>
            </a:r>
          </a:p>
        </p:txBody>
      </p:sp>
    </p:spTree>
    <p:extLst>
      <p:ext uri="{BB962C8B-B14F-4D97-AF65-F5344CB8AC3E}">
        <p14:creationId xmlns:p14="http://schemas.microsoft.com/office/powerpoint/2010/main" val="1637844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儲存通話紀錄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24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存檔成功須顯示</a:t>
            </a:r>
            <a:r>
              <a:rPr lang="zh-TW" altLang="en-US" b="1" u="sng" dirty="0"/>
              <a:t>絕對路徑</a:t>
            </a:r>
            <a:endParaRPr lang="en-US" altLang="zh-TW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Hint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dirty="0" err="1"/>
              <a:t>fileInfo.FullName</a:t>
            </a: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6285C98-D3A2-CA2E-CF6A-726ABD2B9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56" y="1973077"/>
            <a:ext cx="5323509" cy="394200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F7AB8E5-3C25-016C-DA3C-5F80F57D2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451" y="3524435"/>
            <a:ext cx="1352551" cy="1507128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11150433-AF87-79EC-C85A-1595ABE7BCAF}"/>
              </a:ext>
            </a:extLst>
          </p:cNvPr>
          <p:cNvSpPr/>
          <p:nvPr/>
        </p:nvSpPr>
        <p:spPr>
          <a:xfrm>
            <a:off x="11523165" y="2627097"/>
            <a:ext cx="432000" cy="43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按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CD493AA-FE74-4E5E-31BA-2A1D9356F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950" y="3512384"/>
            <a:ext cx="4035820" cy="2402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250C9BB-434A-2CF1-A6C1-AA0DA4833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672" y="4864635"/>
            <a:ext cx="2994180" cy="180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82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節拍器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3</a:t>
            </a:fld>
            <a:endParaRPr lang="zh-TW" altLang="en-US" noProof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F67DE514-8CD0-A4F8-8B7F-C5A46FD49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0440" y="2026591"/>
            <a:ext cx="5631119" cy="377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0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BPM (beats per minute)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4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336681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BPM</a:t>
            </a:r>
            <a:r>
              <a:rPr lang="zh-TW" altLang="en-US" dirty="0"/>
              <a:t>意旨每分鐘多少拍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藉由</a:t>
            </a:r>
            <a:r>
              <a:rPr lang="en-US" altLang="zh-TW" dirty="0"/>
              <a:t>Tracker Bar</a:t>
            </a:r>
            <a:r>
              <a:rPr lang="zh-TW" altLang="en-US" dirty="0"/>
              <a:t>調整</a:t>
            </a:r>
            <a:r>
              <a:rPr lang="en-US" altLang="zh-TW" dirty="0"/>
              <a:t>BPM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上方文字要與</a:t>
            </a:r>
            <a:r>
              <a:rPr lang="en-US" altLang="zh-TW" dirty="0"/>
              <a:t>Tracker Bar</a:t>
            </a:r>
            <a:r>
              <a:rPr lang="zh-TW" altLang="en-US" dirty="0"/>
              <a:t>連動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BPM</a:t>
            </a:r>
            <a:r>
              <a:rPr lang="zh-TW" altLang="en-US" dirty="0"/>
              <a:t>範圍為</a:t>
            </a:r>
            <a:r>
              <a:rPr lang="en-US" altLang="zh-TW" dirty="0"/>
              <a:t>60</a:t>
            </a:r>
            <a:r>
              <a:rPr lang="zh-TW" altLang="en-US" dirty="0"/>
              <a:t>至</a:t>
            </a:r>
            <a:r>
              <a:rPr lang="en-US" altLang="zh-TW" dirty="0"/>
              <a:t>180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預設</a:t>
            </a:r>
            <a:r>
              <a:rPr lang="en-US" altLang="zh-TW" dirty="0"/>
              <a:t>BPM</a:t>
            </a:r>
            <a:r>
              <a:rPr lang="zh-TW" altLang="en-US" dirty="0"/>
              <a:t>為</a:t>
            </a:r>
            <a:r>
              <a:rPr lang="en-US" altLang="zh-TW" dirty="0"/>
              <a:t>120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33B8FF7-01EA-DD93-AC77-9AD4D5B7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097" y="1009190"/>
            <a:ext cx="3382461" cy="22641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659619F-8A74-74D4-35E0-46AA742CE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097" y="3584661"/>
            <a:ext cx="3403125" cy="226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18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亮燈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5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336681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當一拍響起時需亮燈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下一拍響起時前一盞燈需熄滅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0EF8D3D-3059-0FC8-1706-6B968751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2" y="3429000"/>
            <a:ext cx="4373284" cy="29273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938FF92-B722-532F-10BD-B8507869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65" y="3428999"/>
            <a:ext cx="4373282" cy="292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78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節拍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6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分為</a:t>
            </a:r>
            <a:r>
              <a:rPr lang="zh-TW" altLang="en-US" b="1" u="sng" dirty="0"/>
              <a:t>一拍一音</a:t>
            </a:r>
            <a:r>
              <a:rPr lang="zh-TW" altLang="en-US" dirty="0"/>
              <a:t>和</a:t>
            </a:r>
            <a:r>
              <a:rPr lang="zh-TW" altLang="en-US" b="1" u="sng" dirty="0"/>
              <a:t>一拍二音</a:t>
            </a:r>
            <a:r>
              <a:rPr lang="zh-TW" altLang="en-US" dirty="0"/>
              <a:t>模式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圖可自行尋找或由助教提供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可選擇音符（不可同時選取）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預設為一拍一音模式（左）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一拍一音</a:t>
            </a:r>
            <a:endParaRPr lang="en-US" altLang="zh-TW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dirty="0"/>
              <a:t>第一拍的聲音須與其他拍不同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一拍二音</a:t>
            </a:r>
            <a:endParaRPr lang="en-US" altLang="zh-TW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dirty="0"/>
              <a:t>第二個音須與其他音不同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6A5A91-3479-0DAA-D796-D7E22F293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977" y="3986381"/>
            <a:ext cx="3815280" cy="2552531"/>
          </a:xfrm>
          <a:prstGeom prst="rect">
            <a:avLst/>
          </a:prstGeom>
        </p:spPr>
      </p:pic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98AC7F94-CA4F-D9A9-3D6C-F9E1E8472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57" y="1043781"/>
            <a:ext cx="3809400" cy="25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50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重音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7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分為</a:t>
            </a:r>
            <a:r>
              <a:rPr lang="zh-TW" altLang="en-US" b="1" u="sng" dirty="0"/>
              <a:t>四拍</a:t>
            </a:r>
            <a:r>
              <a:rPr lang="zh-TW" altLang="en-US" dirty="0"/>
              <a:t>和</a:t>
            </a:r>
            <a:r>
              <a:rPr lang="zh-TW" altLang="en-US" b="1" u="sng" dirty="0"/>
              <a:t>八拍</a:t>
            </a:r>
            <a:r>
              <a:rPr lang="zh-TW" altLang="en-US" dirty="0"/>
              <a:t>兩種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須顯示對應數量的燈號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預設為四拍模式（須顯示</a:t>
            </a:r>
            <a:r>
              <a:rPr lang="en-US" altLang="zh-TW" dirty="0"/>
              <a:t>4</a:t>
            </a:r>
            <a:r>
              <a:rPr lang="zh-TW" altLang="en-US" dirty="0"/>
              <a:t>）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四拍模式</a:t>
            </a:r>
            <a:endParaRPr lang="en-US" altLang="zh-TW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四拍一循環</a:t>
            </a:r>
            <a:endParaRPr lang="en-US" altLang="zh-TW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dirty="0"/>
              <a:t>一重三輕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八拍模式</a:t>
            </a:r>
            <a:endParaRPr lang="en-US" altLang="zh-TW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八拍一循環</a:t>
            </a:r>
            <a:endParaRPr lang="en-US" altLang="zh-TW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dirty="0"/>
              <a:t>一重七輕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8706D621-3EBA-3885-FC24-9EE71CCBE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857" y="1043781"/>
            <a:ext cx="3809400" cy="25525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01C3C16-23B1-5325-7F74-A20818CE4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57" y="3993343"/>
            <a:ext cx="3809400" cy="254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00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</a:t>
            </a:r>
            <a:r>
              <a:rPr lang="en-US" altLang="zh-TW" dirty="0"/>
              <a:t>/</a:t>
            </a:r>
            <a:r>
              <a:rPr lang="zh-TW" altLang="en-US" dirty="0"/>
              <a:t>停止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8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按「開始」須開始播音</a:t>
            </a:r>
            <a:endParaRPr lang="en-US" altLang="zh-TW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文字變為「停止」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按「停止」須停止播音</a:t>
            </a:r>
            <a:endParaRPr lang="en-US" altLang="zh-TW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文字變為「開始」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燈可不熄滅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開始後設定均可隨時修改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057021-35C0-6026-7A4A-3D17F2071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571" y="3989010"/>
            <a:ext cx="3809400" cy="25499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58DF6B-7E72-0962-C48F-2252C6EC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570" y="1043781"/>
            <a:ext cx="3809401" cy="25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81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9588D1-6E93-B846-DA60-55FFE22E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展示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823EEA-B328-3AE0-8A71-EA903BAA7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9</a:t>
            </a:fld>
            <a:endParaRPr lang="zh-TW" altLang="en-US" noProof="0"/>
          </a:p>
        </p:txBody>
      </p:sp>
      <p:pic>
        <p:nvPicPr>
          <p:cNvPr id="3" name="螢幕錄製 2022-10-14 19.35.37">
            <a:hlinkClick r:id="" action="ppaction://media"/>
            <a:extLst>
              <a:ext uri="{FF2B5EF4-FFF2-40B4-BE49-F238E27FC236}">
                <a16:creationId xmlns:a16="http://schemas.microsoft.com/office/drawing/2014/main" id="{A65A1868-5190-0DD7-AC83-24F679CA49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1738" y="1862138"/>
            <a:ext cx="6488524" cy="4338637"/>
          </a:xfrm>
        </p:spPr>
      </p:pic>
    </p:spTree>
    <p:extLst>
      <p:ext uri="{BB962C8B-B14F-4D97-AF65-F5344CB8AC3E}">
        <p14:creationId xmlns:p14="http://schemas.microsoft.com/office/powerpoint/2010/main" val="291676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257828_TF45331398_Win32" id="{23A4F419-0944-4273-B502-742E5F211EB8}" vid="{3A1ECA11-6685-43D9-8277-0D384E247C8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16c05727-aa75-4e4a-9b5f-8a80a1165891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sharepoint/v3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dcmitype/"/>
    <ds:schemaRef ds:uri="230e9df3-be65-4c73-a93b-d1236ebd677e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通用簡報</Template>
  <TotalTime>3153</TotalTime>
  <Words>646</Words>
  <Application>Microsoft Office PowerPoint</Application>
  <PresentationFormat>寬螢幕</PresentationFormat>
  <Paragraphs>175</Paragraphs>
  <Slides>24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8" baseType="lpstr">
      <vt:lpstr>Microsoft JhengHei UI</vt:lpstr>
      <vt:lpstr>Arial</vt:lpstr>
      <vt:lpstr>Tenorite</vt:lpstr>
      <vt:lpstr>Office 佈景主題</vt:lpstr>
      <vt:lpstr>Practice 6</vt:lpstr>
      <vt:lpstr>Practice 6 - 1</vt:lpstr>
      <vt:lpstr>節拍器</vt:lpstr>
      <vt:lpstr>BPM (beats per minute)</vt:lpstr>
      <vt:lpstr>亮燈</vt:lpstr>
      <vt:lpstr>節拍</vt:lpstr>
      <vt:lpstr>重音</vt:lpstr>
      <vt:lpstr>開始/停止</vt:lpstr>
      <vt:lpstr>展示</vt:lpstr>
      <vt:lpstr>Practice 6 - 2</vt:lpstr>
      <vt:lpstr>電話</vt:lpstr>
      <vt:lpstr>分頁</vt:lpstr>
      <vt:lpstr>電話</vt:lpstr>
      <vt:lpstr>雙音多頻 (DTMF)</vt:lpstr>
      <vt:lpstr>數字鍵/米字鍵/井字鍵</vt:lpstr>
      <vt:lpstr>修正鈕</vt:lpstr>
      <vt:lpstr>取消鈕</vt:lpstr>
      <vt:lpstr>撥號鈕</vt:lpstr>
      <vt:lpstr>撥號鈕</vt:lpstr>
      <vt:lpstr>Keyboard Event</vt:lpstr>
      <vt:lpstr>通話紀錄</vt:lpstr>
      <vt:lpstr>儲存通話紀錄</vt:lpstr>
      <vt:lpstr>儲存通話紀錄</vt:lpstr>
      <vt:lpstr>儲存通話紀錄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1</dc:title>
  <dc:creator>林群凱</dc:creator>
  <cp:lastModifiedBy>Chin Chang</cp:lastModifiedBy>
  <cp:revision>36</cp:revision>
  <dcterms:created xsi:type="dcterms:W3CDTF">2022-09-11T07:26:14Z</dcterms:created>
  <dcterms:modified xsi:type="dcterms:W3CDTF">2022-10-14T16:40:40Z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